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784" r:id="rId2"/>
    <p:sldId id="645" r:id="rId3"/>
    <p:sldId id="785" r:id="rId4"/>
    <p:sldId id="786" r:id="rId5"/>
    <p:sldId id="787" r:id="rId6"/>
    <p:sldId id="788" r:id="rId7"/>
    <p:sldId id="789" r:id="rId8"/>
    <p:sldId id="685" r:id="rId9"/>
    <p:sldId id="642" r:id="rId10"/>
    <p:sldId id="451" r:id="rId11"/>
    <p:sldId id="452" r:id="rId12"/>
    <p:sldId id="453" r:id="rId13"/>
    <p:sldId id="454" r:id="rId14"/>
    <p:sldId id="640" r:id="rId15"/>
    <p:sldId id="790" r:id="rId16"/>
    <p:sldId id="796" r:id="rId17"/>
    <p:sldId id="791" r:id="rId18"/>
    <p:sldId id="797" r:id="rId19"/>
    <p:sldId id="798" r:id="rId20"/>
    <p:sldId id="799" r:id="rId21"/>
    <p:sldId id="800" r:id="rId22"/>
    <p:sldId id="802" r:id="rId23"/>
    <p:sldId id="801" r:id="rId24"/>
    <p:sldId id="803" r:id="rId25"/>
    <p:sldId id="792" r:id="rId26"/>
    <p:sldId id="804" r:id="rId27"/>
    <p:sldId id="805" r:id="rId28"/>
    <p:sldId id="793" r:id="rId29"/>
    <p:sldId id="806" r:id="rId30"/>
    <p:sldId id="794" r:id="rId31"/>
    <p:sldId id="807" r:id="rId32"/>
    <p:sldId id="808" r:id="rId33"/>
    <p:sldId id="809" r:id="rId34"/>
    <p:sldId id="811" r:id="rId35"/>
    <p:sldId id="810" r:id="rId36"/>
    <p:sldId id="812" r:id="rId37"/>
    <p:sldId id="81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4EBD0-4E64-4ABD-A487-5054917A79EB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BD6D7-8F82-40BC-970A-16AC8E2C0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2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F0670441-C6A9-7F49-A2C8-16691D6F2E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B21E9F01-8798-6A4D-AA37-CEB31BA3C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469D7743-928C-4B49-8889-B7DA5F912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79DD9-C9D1-C543-AF12-536BB687E807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80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69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0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36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9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56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38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76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95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832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2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62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220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63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839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298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518A20-5077-415D-A5B6-AF1914CBABF2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0AC47-90A2-4A8A-97F4-03F9EFC0120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8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6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https://blog.csdn.net/XiaoYi_Eric/article/details/80293488</a:t>
            </a:r>
          </a:p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https://blog.csdn.net/XiaoYi_Eric/article/details/80293488</a:t>
            </a:r>
          </a:p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41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120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https://blog.csdn.net/XiaoYi_Eric/article/details/80293488</a:t>
            </a:r>
          </a:p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90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https://blog.csdn.net/XiaoYi_Eric/article/details/80293488</a:t>
            </a:r>
          </a:p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92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39F9B300-1B77-4DCB-A8AA-52FACC69DA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FCD7ED66-5305-41AE-9C11-0BF3A45A4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0B46C0F9-2AFF-41EF-8E5E-7627B0DD5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DA7A5-F28A-4C3A-80EC-80AA65318E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477" name="日期占位符 4">
            <a:extLst>
              <a:ext uri="{FF2B5EF4-FFF2-40B4-BE49-F238E27FC236}">
                <a16:creationId xmlns:a16="http://schemas.microsoft.com/office/drawing/2014/main" id="{323EBEFD-5876-4234-B29E-FF2994E47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DA97E1-C820-4BF2-BE08-3A9AAAE16940}" type="datetime9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2022年5月9日星期一4时47分7秒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17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78" y="1057014"/>
            <a:ext cx="7772400" cy="1535184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778" y="402987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FABB-F632-4F91-92AF-0E2D2EA81731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47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6368-F392-4465-AD91-AE646936C52B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1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E443-EA00-4061-899C-73E3EB4E23B9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2A2613-5BCB-3A4E-85A0-87ECABA2EA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B43B8-EC4A-5743-9CA4-764B42BFAC9D}" type="slidenum">
              <a:rPr lang="zh-CN" altLang="en-US"/>
              <a:pPr>
                <a:defRPr/>
              </a:pPr>
              <a:t>‹#›</a:t>
            </a:fld>
            <a:endParaRPr lang="en-US" altLang="zh-CN" sz="1350" dirty="0"/>
          </a:p>
        </p:txBody>
      </p:sp>
    </p:spTree>
    <p:extLst>
      <p:ext uri="{BB962C8B-B14F-4D97-AF65-F5344CB8AC3E}">
        <p14:creationId xmlns:p14="http://schemas.microsoft.com/office/powerpoint/2010/main" val="139803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C160-1CF6-4197-853C-5DD8144FA9BE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2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389" y="1057014"/>
            <a:ext cx="7772400" cy="15336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978" y="4027400"/>
            <a:ext cx="6858000" cy="165600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54B1-0884-4633-8327-893DAA1E511F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3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50BB-E4E8-4483-82DA-D58DEBC4998C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74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4BCF-E610-4FCE-ADC3-9F4D58E19C5C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1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7D6D-E156-4C2B-9FF2-B27706CE389A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28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FCEF-073A-4FC7-8BAD-A662F97179A2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5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6709-067F-4154-9C9A-D56718F28438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06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D4C65-E77B-45F2-BD81-CFF9643C0CCF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35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399"/>
            <a:ext cx="9144000" cy="817721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223" y="906011"/>
            <a:ext cx="8883941" cy="5637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525" y="6660859"/>
            <a:ext cx="2057400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l">
              <a:defRPr sz="1200" b="1">
                <a:solidFill>
                  <a:srgbClr val="002060"/>
                </a:solidFill>
              </a:defRPr>
            </a:lvl1pPr>
          </a:lstStyle>
          <a:p>
            <a:fld id="{7181A378-AD84-4E06-B1B5-6D5F5ACB78AE}" type="datetime1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417" y="6660859"/>
            <a:ext cx="4597165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ctr">
              <a:defRPr sz="1200" b="0">
                <a:solidFill>
                  <a:srgbClr val="002060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660859"/>
            <a:ext cx="2057400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r">
              <a:defRPr sz="1200" b="1">
                <a:solidFill>
                  <a:srgbClr val="002060"/>
                </a:solidFill>
              </a:defRPr>
            </a:lvl1pPr>
          </a:lstStyle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6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60680" indent="-36068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Wingdings" panose="05000000000000000000" pitchFamily="2" charset="2"/>
        <a:buChar char="n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720725" indent="-3606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u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990600" indent="-26987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l"/>
        <a:defRPr sz="1800" kern="1200">
          <a:solidFill>
            <a:srgbClr val="002060"/>
          </a:solidFill>
          <a:latin typeface="+mn-lt"/>
          <a:ea typeface="+mn-ea"/>
          <a:cs typeface="+mn-cs"/>
        </a:defRPr>
      </a:lvl3pPr>
      <a:lvl4pPr marL="1259205" indent="-26860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p"/>
        <a:defRPr sz="1600" kern="1200">
          <a:solidFill>
            <a:srgbClr val="002060"/>
          </a:solidFill>
          <a:latin typeface="+mn-lt"/>
          <a:ea typeface="+mn-ea"/>
          <a:cs typeface="+mn-cs"/>
        </a:defRPr>
      </a:lvl4pPr>
      <a:lvl5pPr marL="1527175" indent="-26860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Ø"/>
        <a:defRPr sz="16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course/ZJU-100337702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61831-9E67-496F-9B9A-2CE49AE8E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0" y="2780349"/>
            <a:ext cx="7772400" cy="20955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8800" b="1" spc="600" dirty="0">
                <a:latin typeface="华文行楷" panose="02010800040101010101" pitchFamily="2" charset="-122"/>
                <a:ea typeface="华文行楷" panose="02010800040101010101" pitchFamily="2" charset="-122"/>
                <a:cs typeface="微软雅黑" panose="020B0503020204020204" pitchFamily="34" charset="-122"/>
              </a:rPr>
              <a:t>无监督学习</a:t>
            </a:r>
            <a:endParaRPr lang="zh-CN" altLang="en-US" sz="8800" spc="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DA1139-08A0-4FE0-810D-C0A7552784E0}"/>
              </a:ext>
            </a:extLst>
          </p:cNvPr>
          <p:cNvSpPr/>
          <p:nvPr/>
        </p:nvSpPr>
        <p:spPr>
          <a:xfrm>
            <a:off x="4877151" y="530758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人工智能导论：模型与算法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2E5F975-BF95-4957-9230-657C928CF581}"/>
              </a:ext>
            </a:extLst>
          </p:cNvPr>
          <p:cNvSpPr txBox="1">
            <a:spLocks/>
          </p:cNvSpPr>
          <p:nvPr/>
        </p:nvSpPr>
        <p:spPr>
          <a:xfrm>
            <a:off x="679718" y="1435909"/>
            <a:ext cx="7772400" cy="1240032"/>
          </a:xfrm>
          <a:prstGeom prst="rect">
            <a:avLst/>
          </a:prstGeom>
        </p:spPr>
        <p:txBody>
          <a:bodyPr vert="horz" lIns="91440" tIns="14400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微软雅黑" panose="020B0503020204020204" pitchFamily="34" charset="-122"/>
              </a:rPr>
              <a:t>第 </a:t>
            </a: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微软雅黑" panose="020B0503020204020204" pitchFamily="34" charset="-122"/>
              </a:rPr>
              <a:t>5 </a:t>
            </a:r>
            <a:r>
              <a:rPr kumimoji="0" lang="zh-CN" altLang="en-US" sz="66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微软雅黑" panose="020B0503020204020204" pitchFamily="34" charset="-122"/>
              </a:rPr>
              <a:t>章</a:t>
            </a:r>
            <a:endParaRPr kumimoji="0" lang="zh-CN" altLang="en-US" sz="66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7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2C834F1-AA76-E916-94EB-84A0324ECD2E}"/>
              </a:ext>
            </a:extLst>
          </p:cNvPr>
          <p:cNvGrpSpPr/>
          <p:nvPr/>
        </p:nvGrpSpPr>
        <p:grpSpPr>
          <a:xfrm>
            <a:off x="1385647" y="2683717"/>
            <a:ext cx="2008520" cy="2581616"/>
            <a:chOff x="1385647" y="2683717"/>
            <a:chExt cx="2008520" cy="2581616"/>
          </a:xfrm>
        </p:grpSpPr>
        <p:sp>
          <p:nvSpPr>
            <p:cNvPr id="6" name="矩形 10"/>
            <p:cNvSpPr/>
            <p:nvPr/>
          </p:nvSpPr>
          <p:spPr bwMode="auto">
            <a:xfrm>
              <a:off x="1968179" y="3185149"/>
              <a:ext cx="697047" cy="37079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14"/>
            <p:cNvSpPr/>
            <p:nvPr/>
          </p:nvSpPr>
          <p:spPr bwMode="auto">
            <a:xfrm>
              <a:off x="1575794" y="3830900"/>
              <a:ext cx="1188132" cy="1128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5"/>
            <p:cNvSpPr/>
            <p:nvPr/>
          </p:nvSpPr>
          <p:spPr bwMode="auto">
            <a:xfrm>
              <a:off x="2793215" y="3647076"/>
              <a:ext cx="509150" cy="53061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2"/>
            <p:cNvSpPr/>
            <p:nvPr/>
          </p:nvSpPr>
          <p:spPr bwMode="auto">
            <a:xfrm>
              <a:off x="1385647" y="2683717"/>
              <a:ext cx="2008520" cy="258161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5153E5-69EF-548B-3EAB-AF9BDCFE017F}"/>
              </a:ext>
            </a:extLst>
          </p:cNvPr>
          <p:cNvGrpSpPr/>
          <p:nvPr/>
        </p:nvGrpSpPr>
        <p:grpSpPr>
          <a:xfrm>
            <a:off x="3629029" y="2683717"/>
            <a:ext cx="2008520" cy="2581616"/>
            <a:chOff x="3629029" y="2683717"/>
            <a:chExt cx="2008520" cy="2581616"/>
          </a:xfrm>
        </p:grpSpPr>
        <p:sp>
          <p:nvSpPr>
            <p:cNvPr id="4" name="矩形 8"/>
            <p:cNvSpPr/>
            <p:nvPr/>
          </p:nvSpPr>
          <p:spPr bwMode="auto">
            <a:xfrm>
              <a:off x="3823996" y="4035990"/>
              <a:ext cx="507794" cy="47313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9"/>
            <p:cNvSpPr/>
            <p:nvPr/>
          </p:nvSpPr>
          <p:spPr bwMode="auto">
            <a:xfrm>
              <a:off x="4093228" y="2955109"/>
              <a:ext cx="1053117" cy="95994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等腰三角形 12"/>
            <p:cNvSpPr/>
            <p:nvPr/>
          </p:nvSpPr>
          <p:spPr bwMode="auto">
            <a:xfrm>
              <a:off x="4390261" y="4185084"/>
              <a:ext cx="486054" cy="972108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6"/>
            <p:cNvSpPr/>
            <p:nvPr/>
          </p:nvSpPr>
          <p:spPr bwMode="auto">
            <a:xfrm>
              <a:off x="4898289" y="4030313"/>
              <a:ext cx="653102" cy="37079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8"/>
            <p:cNvSpPr/>
            <p:nvPr/>
          </p:nvSpPr>
          <p:spPr bwMode="auto">
            <a:xfrm>
              <a:off x="3629029" y="2683717"/>
              <a:ext cx="2008520" cy="258161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9D1061-99E3-B877-2C4E-5E878AD8EA27}"/>
              </a:ext>
            </a:extLst>
          </p:cNvPr>
          <p:cNvGrpSpPr/>
          <p:nvPr/>
        </p:nvGrpSpPr>
        <p:grpSpPr>
          <a:xfrm>
            <a:off x="5753603" y="2683717"/>
            <a:ext cx="2008520" cy="2581616"/>
            <a:chOff x="5753603" y="2683717"/>
            <a:chExt cx="2008520" cy="2581616"/>
          </a:xfrm>
        </p:grpSpPr>
        <p:sp>
          <p:nvSpPr>
            <p:cNvPr id="7" name="等腰三角形 11"/>
            <p:cNvSpPr/>
            <p:nvPr/>
          </p:nvSpPr>
          <p:spPr bwMode="auto">
            <a:xfrm>
              <a:off x="6253468" y="2775202"/>
              <a:ext cx="972108" cy="1247864"/>
            </a:xfrm>
            <a:prstGeom prst="triangl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13"/>
            <p:cNvSpPr/>
            <p:nvPr/>
          </p:nvSpPr>
          <p:spPr bwMode="auto">
            <a:xfrm>
              <a:off x="6553132" y="4357218"/>
              <a:ext cx="510426" cy="475938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9"/>
            <p:cNvSpPr/>
            <p:nvPr/>
          </p:nvSpPr>
          <p:spPr bwMode="auto">
            <a:xfrm>
              <a:off x="5753603" y="2683717"/>
              <a:ext cx="2008520" cy="258161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1698" y="1712255"/>
            <a:ext cx="145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K=3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/>
              <a:cs typeface="Times New Roman" panose="02020603050405020304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2BD3DD-A58D-42C4-8CFB-FB6B8ABABF07}"/>
              </a:ext>
            </a:extLst>
          </p:cNvPr>
          <p:cNvSpPr/>
          <p:nvPr/>
        </p:nvSpPr>
        <p:spPr>
          <a:xfrm>
            <a:off x="4156502" y="118903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颜色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A536B81-7491-7AC0-3543-316448D6CCFC}"/>
              </a:ext>
            </a:extLst>
          </p:cNvPr>
          <p:cNvSpPr txBox="1">
            <a:spLocks/>
          </p:cNvSpPr>
          <p:nvPr/>
        </p:nvSpPr>
        <p:spPr>
          <a:xfrm>
            <a:off x="413323" y="155008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3F53AC1-ABB6-FEC8-1027-6643E7ACC1C2}"/>
              </a:ext>
            </a:extLst>
          </p:cNvPr>
          <p:cNvGrpSpPr/>
          <p:nvPr/>
        </p:nvGrpSpPr>
        <p:grpSpPr>
          <a:xfrm>
            <a:off x="800173" y="3216753"/>
            <a:ext cx="2280664" cy="2337533"/>
            <a:chOff x="1385647" y="3266854"/>
            <a:chExt cx="2008520" cy="2052356"/>
          </a:xfrm>
        </p:grpSpPr>
        <p:sp>
          <p:nvSpPr>
            <p:cNvPr id="10" name="椭圆 14"/>
            <p:cNvSpPr/>
            <p:nvPr/>
          </p:nvSpPr>
          <p:spPr bwMode="auto">
            <a:xfrm>
              <a:off x="1575794" y="3884779"/>
              <a:ext cx="1188132" cy="1128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5"/>
            <p:cNvSpPr/>
            <p:nvPr/>
          </p:nvSpPr>
          <p:spPr bwMode="auto">
            <a:xfrm>
              <a:off x="2420486" y="3466671"/>
              <a:ext cx="509150" cy="53061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2"/>
            <p:cNvSpPr/>
            <p:nvPr/>
          </p:nvSpPr>
          <p:spPr bwMode="auto">
            <a:xfrm>
              <a:off x="1385647" y="3266854"/>
              <a:ext cx="2008520" cy="205235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A62941-E48F-6433-B999-AF2178FE7401}"/>
              </a:ext>
            </a:extLst>
          </p:cNvPr>
          <p:cNvGrpSpPr/>
          <p:nvPr/>
        </p:nvGrpSpPr>
        <p:grpSpPr>
          <a:xfrm>
            <a:off x="3458946" y="3243762"/>
            <a:ext cx="2410255" cy="2394428"/>
            <a:chOff x="3629029" y="3274537"/>
            <a:chExt cx="2008520" cy="2044673"/>
          </a:xfrm>
        </p:grpSpPr>
        <p:sp>
          <p:nvSpPr>
            <p:cNvPr id="4" name="矩形 8"/>
            <p:cNvSpPr/>
            <p:nvPr/>
          </p:nvSpPr>
          <p:spPr bwMode="auto">
            <a:xfrm>
              <a:off x="3820387" y="4384392"/>
              <a:ext cx="507794" cy="47313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9"/>
            <p:cNvSpPr/>
            <p:nvPr/>
          </p:nvSpPr>
          <p:spPr bwMode="auto">
            <a:xfrm>
              <a:off x="4342526" y="3596972"/>
              <a:ext cx="1053117" cy="95994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13"/>
            <p:cNvSpPr/>
            <p:nvPr/>
          </p:nvSpPr>
          <p:spPr bwMode="auto">
            <a:xfrm>
              <a:off x="4444235" y="4775639"/>
              <a:ext cx="510426" cy="475938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8"/>
            <p:cNvSpPr/>
            <p:nvPr/>
          </p:nvSpPr>
          <p:spPr bwMode="auto">
            <a:xfrm>
              <a:off x="3629029" y="3274537"/>
              <a:ext cx="2008520" cy="2044673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8CFC2F-20A4-1394-9282-00036B55C69A}"/>
              </a:ext>
            </a:extLst>
          </p:cNvPr>
          <p:cNvGrpSpPr/>
          <p:nvPr/>
        </p:nvGrpSpPr>
        <p:grpSpPr>
          <a:xfrm>
            <a:off x="6210849" y="3216753"/>
            <a:ext cx="2276894" cy="2160239"/>
            <a:chOff x="5753603" y="3266854"/>
            <a:chExt cx="2008520" cy="2052356"/>
          </a:xfrm>
        </p:grpSpPr>
        <p:sp>
          <p:nvSpPr>
            <p:cNvPr id="7" name="等腰三角形 11"/>
            <p:cNvSpPr/>
            <p:nvPr/>
          </p:nvSpPr>
          <p:spPr bwMode="auto">
            <a:xfrm>
              <a:off x="5904944" y="3431452"/>
              <a:ext cx="972108" cy="1247864"/>
            </a:xfrm>
            <a:prstGeom prst="triangl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等腰三角形 12"/>
            <p:cNvSpPr/>
            <p:nvPr/>
          </p:nvSpPr>
          <p:spPr bwMode="auto">
            <a:xfrm>
              <a:off x="7028395" y="3653329"/>
              <a:ext cx="486054" cy="972108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9"/>
            <p:cNvSpPr/>
            <p:nvPr/>
          </p:nvSpPr>
          <p:spPr bwMode="auto">
            <a:xfrm>
              <a:off x="5753603" y="3266854"/>
              <a:ext cx="2008520" cy="205235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D6D9BF-7A02-E43B-2FA5-D25F21052D18}"/>
              </a:ext>
            </a:extLst>
          </p:cNvPr>
          <p:cNvGrpSpPr/>
          <p:nvPr/>
        </p:nvGrpSpPr>
        <p:grpSpPr>
          <a:xfrm>
            <a:off x="3458946" y="1915750"/>
            <a:ext cx="2359057" cy="1166439"/>
            <a:chOff x="3545887" y="2294874"/>
            <a:chExt cx="2008520" cy="864097"/>
          </a:xfrm>
        </p:grpSpPr>
        <p:sp>
          <p:nvSpPr>
            <p:cNvPr id="6" name="矩形 10"/>
            <p:cNvSpPr/>
            <p:nvPr/>
          </p:nvSpPr>
          <p:spPr bwMode="auto">
            <a:xfrm>
              <a:off x="4571590" y="2631501"/>
              <a:ext cx="697047" cy="37079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6"/>
            <p:cNvSpPr/>
            <p:nvPr/>
          </p:nvSpPr>
          <p:spPr bwMode="auto">
            <a:xfrm>
              <a:off x="3817759" y="2525610"/>
              <a:ext cx="653102" cy="37079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20"/>
            <p:cNvSpPr/>
            <p:nvPr/>
          </p:nvSpPr>
          <p:spPr bwMode="auto">
            <a:xfrm>
              <a:off x="3545887" y="2294874"/>
              <a:ext cx="2008520" cy="864097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1314" y="1651779"/>
            <a:ext cx="145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K=4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/>
              <a:cs typeface="Times New Roman" panose="02020603050405020304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D1E5B6-91F6-482C-9F9E-6BA4BB09EDF2}"/>
              </a:ext>
            </a:extLst>
          </p:cNvPr>
          <p:cNvSpPr/>
          <p:nvPr/>
        </p:nvSpPr>
        <p:spPr>
          <a:xfrm>
            <a:off x="4069298" y="122198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形状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A9D7E15-0E59-E68E-3F92-CA992C741E6A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35C77CC-E75C-051D-47C7-84AEFCEBDBCE}"/>
              </a:ext>
            </a:extLst>
          </p:cNvPr>
          <p:cNvGrpSpPr/>
          <p:nvPr/>
        </p:nvGrpSpPr>
        <p:grpSpPr>
          <a:xfrm>
            <a:off x="925754" y="2293374"/>
            <a:ext cx="3232711" cy="3025836"/>
            <a:chOff x="1385646" y="2525608"/>
            <a:chExt cx="2772819" cy="2793602"/>
          </a:xfrm>
        </p:grpSpPr>
        <p:sp>
          <p:nvSpPr>
            <p:cNvPr id="5" name="矩形 9"/>
            <p:cNvSpPr/>
            <p:nvPr/>
          </p:nvSpPr>
          <p:spPr bwMode="auto">
            <a:xfrm>
              <a:off x="2978823" y="3427141"/>
              <a:ext cx="1053117" cy="95994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等腰三角形 11"/>
            <p:cNvSpPr/>
            <p:nvPr/>
          </p:nvSpPr>
          <p:spPr bwMode="auto">
            <a:xfrm>
              <a:off x="1867596" y="2624057"/>
              <a:ext cx="972108" cy="1247864"/>
            </a:xfrm>
            <a:prstGeom prst="triangl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椭圆 14"/>
            <p:cNvSpPr/>
            <p:nvPr/>
          </p:nvSpPr>
          <p:spPr bwMode="auto">
            <a:xfrm>
              <a:off x="1723157" y="3948535"/>
              <a:ext cx="1188132" cy="1128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2"/>
            <p:cNvSpPr/>
            <p:nvPr/>
          </p:nvSpPr>
          <p:spPr bwMode="auto">
            <a:xfrm>
              <a:off x="1385646" y="2525608"/>
              <a:ext cx="2772819" cy="2793602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7F3AA3-CF31-AF5D-A225-2FD163DD28CE}"/>
              </a:ext>
            </a:extLst>
          </p:cNvPr>
          <p:cNvGrpSpPr/>
          <p:nvPr/>
        </p:nvGrpSpPr>
        <p:grpSpPr>
          <a:xfrm>
            <a:off x="4842030" y="2225691"/>
            <a:ext cx="3232711" cy="3093519"/>
            <a:chOff x="4842031" y="2525608"/>
            <a:chExt cx="2920092" cy="2793602"/>
          </a:xfrm>
        </p:grpSpPr>
        <p:sp>
          <p:nvSpPr>
            <p:cNvPr id="4" name="矩形 8"/>
            <p:cNvSpPr/>
            <p:nvPr/>
          </p:nvSpPr>
          <p:spPr bwMode="auto">
            <a:xfrm>
              <a:off x="5497746" y="3364813"/>
              <a:ext cx="507794" cy="47313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矩形 10"/>
            <p:cNvSpPr/>
            <p:nvPr/>
          </p:nvSpPr>
          <p:spPr bwMode="auto">
            <a:xfrm>
              <a:off x="6173617" y="4581127"/>
              <a:ext cx="697047" cy="37079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等腰三角形 12"/>
            <p:cNvSpPr/>
            <p:nvPr/>
          </p:nvSpPr>
          <p:spPr bwMode="auto">
            <a:xfrm>
              <a:off x="7043931" y="3385009"/>
              <a:ext cx="486054" cy="972108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13"/>
            <p:cNvSpPr/>
            <p:nvPr/>
          </p:nvSpPr>
          <p:spPr bwMode="auto">
            <a:xfrm>
              <a:off x="6266927" y="2803259"/>
              <a:ext cx="510426" cy="475938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5"/>
            <p:cNvSpPr/>
            <p:nvPr/>
          </p:nvSpPr>
          <p:spPr bwMode="auto">
            <a:xfrm>
              <a:off x="6330199" y="3605758"/>
              <a:ext cx="509150" cy="53061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6"/>
            <p:cNvSpPr/>
            <p:nvPr/>
          </p:nvSpPr>
          <p:spPr bwMode="auto">
            <a:xfrm>
              <a:off x="5412478" y="4096813"/>
              <a:ext cx="653102" cy="37079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9"/>
            <p:cNvSpPr/>
            <p:nvPr/>
          </p:nvSpPr>
          <p:spPr bwMode="auto">
            <a:xfrm>
              <a:off x="4842031" y="2525608"/>
              <a:ext cx="2920092" cy="2793602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56565" y="1702471"/>
            <a:ext cx="145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K=2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/>
              <a:cs typeface="Times New Roman" panose="02020603050405020304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254EFB-C7A1-4FEB-924B-C268EAC89E33}"/>
              </a:ext>
            </a:extLst>
          </p:cNvPr>
          <p:cNvSpPr/>
          <p:nvPr/>
        </p:nvSpPr>
        <p:spPr>
          <a:xfrm>
            <a:off x="4069298" y="118929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大小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D7F890F7-9D13-CA02-3CAA-5C4EFECADF87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C2C263F-4E7B-81DC-D695-41B39A6E395A}"/>
              </a:ext>
            </a:extLst>
          </p:cNvPr>
          <p:cNvGrpSpPr/>
          <p:nvPr/>
        </p:nvGrpSpPr>
        <p:grpSpPr>
          <a:xfrm>
            <a:off x="893126" y="2939554"/>
            <a:ext cx="2421673" cy="2379656"/>
            <a:chOff x="1385647" y="3266854"/>
            <a:chExt cx="2008520" cy="2052356"/>
          </a:xfrm>
        </p:grpSpPr>
        <p:sp>
          <p:nvSpPr>
            <p:cNvPr id="10" name="椭圆 14"/>
            <p:cNvSpPr/>
            <p:nvPr/>
          </p:nvSpPr>
          <p:spPr bwMode="auto">
            <a:xfrm>
              <a:off x="1575794" y="3884779"/>
              <a:ext cx="1188132" cy="112883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5"/>
            <p:cNvSpPr/>
            <p:nvPr/>
          </p:nvSpPr>
          <p:spPr bwMode="auto">
            <a:xfrm>
              <a:off x="2420486" y="3466671"/>
              <a:ext cx="509150" cy="53061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2"/>
            <p:cNvSpPr/>
            <p:nvPr/>
          </p:nvSpPr>
          <p:spPr bwMode="auto">
            <a:xfrm>
              <a:off x="1385647" y="3266854"/>
              <a:ext cx="2008520" cy="205235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B2A6D4-B6BA-EFCE-57DD-5B39C43598D0}"/>
              </a:ext>
            </a:extLst>
          </p:cNvPr>
          <p:cNvGrpSpPr/>
          <p:nvPr/>
        </p:nvGrpSpPr>
        <p:grpSpPr>
          <a:xfrm>
            <a:off x="3425927" y="2344995"/>
            <a:ext cx="2322750" cy="3033210"/>
            <a:chOff x="3629029" y="2564905"/>
            <a:chExt cx="2008520" cy="2754305"/>
          </a:xfrm>
        </p:grpSpPr>
        <p:sp>
          <p:nvSpPr>
            <p:cNvPr id="4" name="矩形 8"/>
            <p:cNvSpPr/>
            <p:nvPr/>
          </p:nvSpPr>
          <p:spPr bwMode="auto">
            <a:xfrm>
              <a:off x="4125148" y="4476652"/>
              <a:ext cx="507794" cy="47313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9"/>
            <p:cNvSpPr/>
            <p:nvPr/>
          </p:nvSpPr>
          <p:spPr bwMode="auto">
            <a:xfrm>
              <a:off x="4125146" y="2844820"/>
              <a:ext cx="1053117" cy="95994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矩形 10"/>
            <p:cNvSpPr/>
            <p:nvPr/>
          </p:nvSpPr>
          <p:spPr bwMode="auto">
            <a:xfrm>
              <a:off x="4710698" y="3884779"/>
              <a:ext cx="697047" cy="37079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13"/>
            <p:cNvSpPr/>
            <p:nvPr/>
          </p:nvSpPr>
          <p:spPr bwMode="auto">
            <a:xfrm>
              <a:off x="4812894" y="4376751"/>
              <a:ext cx="510426" cy="475938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6"/>
            <p:cNvSpPr/>
            <p:nvPr/>
          </p:nvSpPr>
          <p:spPr bwMode="auto">
            <a:xfrm>
              <a:off x="3906254" y="3921827"/>
              <a:ext cx="653102" cy="37079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8"/>
            <p:cNvSpPr/>
            <p:nvPr/>
          </p:nvSpPr>
          <p:spPr bwMode="auto">
            <a:xfrm>
              <a:off x="3629029" y="2564905"/>
              <a:ext cx="2008520" cy="2754305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6B26D4-F904-8551-8E52-FE613994C737}"/>
              </a:ext>
            </a:extLst>
          </p:cNvPr>
          <p:cNvGrpSpPr/>
          <p:nvPr/>
        </p:nvGrpSpPr>
        <p:grpSpPr>
          <a:xfrm>
            <a:off x="5863367" y="2939554"/>
            <a:ext cx="2387507" cy="2379656"/>
            <a:chOff x="5753603" y="3266854"/>
            <a:chExt cx="2008520" cy="2052356"/>
          </a:xfrm>
        </p:grpSpPr>
        <p:sp>
          <p:nvSpPr>
            <p:cNvPr id="7" name="等腰三角形 11"/>
            <p:cNvSpPr/>
            <p:nvPr/>
          </p:nvSpPr>
          <p:spPr bwMode="auto">
            <a:xfrm>
              <a:off x="5967002" y="3466671"/>
              <a:ext cx="972108" cy="1247864"/>
            </a:xfrm>
            <a:prstGeom prst="triangl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等腰三角形 12"/>
            <p:cNvSpPr/>
            <p:nvPr/>
          </p:nvSpPr>
          <p:spPr bwMode="auto">
            <a:xfrm>
              <a:off x="7089318" y="3642612"/>
              <a:ext cx="486054" cy="972108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9"/>
            <p:cNvSpPr/>
            <p:nvPr/>
          </p:nvSpPr>
          <p:spPr bwMode="auto">
            <a:xfrm>
              <a:off x="5753603" y="3266854"/>
              <a:ext cx="2008520" cy="2052356"/>
            </a:xfrm>
            <a:prstGeom prst="ellips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non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1698" y="1599743"/>
            <a:ext cx="145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K=3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/>
              <a:cs typeface="Times New Roman" panose="02020603050405020304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821EAB-714D-4FA6-BF22-82EF441AE074}"/>
              </a:ext>
            </a:extLst>
          </p:cNvPr>
          <p:cNvSpPr/>
          <p:nvPr/>
        </p:nvSpPr>
        <p:spPr>
          <a:xfrm>
            <a:off x="3864114" y="117365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顶点数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8120B24D-8C95-ABDB-5512-CF13B7A073DE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27E8EAA-B844-47D5-8AE2-D3D37E98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27" y="1073253"/>
            <a:ext cx="7508502" cy="4711493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聚类</a:t>
            </a:r>
            <a:endParaRPr lang="en-US" altLang="zh-CN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在同一个类中，数据对象是相似的</a:t>
            </a: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不同类之间的对象是不相似的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聚类算法</a:t>
            </a: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根据给定的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相似性评价标准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，将一个数据集合分组成几个聚类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一个好的聚类算法</a:t>
            </a:r>
            <a:r>
              <a:rPr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聚类有效性</a:t>
            </a:r>
            <a:endParaRPr lang="en-US" altLang="zh-CN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聚类内部高相似性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聚类之间低相似性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altLang="zh-CN" sz="2800" dirty="0"/>
          </a:p>
        </p:txBody>
      </p:sp>
      <p:pic>
        <p:nvPicPr>
          <p:cNvPr id="10" name="图片 6">
            <a:extLst>
              <a:ext uri="{FF2B5EF4-FFF2-40B4-BE49-F238E27FC236}">
                <a16:creationId xmlns:a16="http://schemas.microsoft.com/office/drawing/2014/main" id="{E2CBE481-A523-4C93-B376-A81E0D536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65" y="5015267"/>
            <a:ext cx="4552128" cy="115452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2F1A1B0-8369-2142-DB62-FC1263A1FBA9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  <p:extLst>
      <p:ext uri="{BB962C8B-B14F-4D97-AF65-F5344CB8AC3E}">
        <p14:creationId xmlns:p14="http://schemas.microsoft.com/office/powerpoint/2010/main" val="23801112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2D67C3-0606-440D-89FB-E3F0E16A8CA7}"/>
              </a:ext>
            </a:extLst>
          </p:cNvPr>
          <p:cNvSpPr/>
          <p:nvPr/>
        </p:nvSpPr>
        <p:spPr>
          <a:xfrm>
            <a:off x="464942" y="1024129"/>
            <a:ext cx="223164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算法思想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38655" y="1703287"/>
            <a:ext cx="3340171" cy="3933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对于给定样本集，按照样本之间的距离大小，将样本集划分为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簇。簇内的点尽可能紧密的连在一起，簇间距离尽量大。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547A58-92CF-48E0-8613-69DCDF616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" b="50188"/>
          <a:stretch/>
        </p:blipFill>
        <p:spPr>
          <a:xfrm>
            <a:off x="3878826" y="1703287"/>
            <a:ext cx="5066071" cy="193219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67163CC-F34F-F6CA-1829-A4192AE9F76F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509FBB-1B85-9B12-01D2-C95266048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8"/>
          <a:stretch/>
        </p:blipFill>
        <p:spPr>
          <a:xfrm>
            <a:off x="3878826" y="3635477"/>
            <a:ext cx="5213680" cy="19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35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2D67C3-0606-440D-89FB-E3F0E16A8CA7}"/>
              </a:ext>
            </a:extLst>
          </p:cNvPr>
          <p:cNvSpPr/>
          <p:nvPr/>
        </p:nvSpPr>
        <p:spPr>
          <a:xfrm>
            <a:off x="464941" y="1024129"/>
            <a:ext cx="346550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算法优势与不足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38655" y="1703287"/>
            <a:ext cx="7993287" cy="339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K-Means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聚类算法通过不断更新预先设定的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个聚类中心位置，实现聚类过程。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优势：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速度快，因为它所做的只是计算点和聚类中心之间的距离。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不足：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需要人为指定聚类中心个数，而聚类中心往往无法提前获知。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67163CC-F34F-F6CA-1829-A4192AE9F76F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  <p:extLst>
      <p:ext uri="{BB962C8B-B14F-4D97-AF65-F5344CB8AC3E}">
        <p14:creationId xmlns:p14="http://schemas.microsoft.com/office/powerpoint/2010/main" val="11145213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F68B25D-2591-4A2A-B970-9FE4A91D27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1" y="1833828"/>
            <a:ext cx="7831394" cy="36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算法聚类过程演示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20884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2D67C3-0606-440D-89FB-E3F0E16A8CA7}"/>
              </a:ext>
            </a:extLst>
          </p:cNvPr>
          <p:cNvSpPr/>
          <p:nvPr/>
        </p:nvSpPr>
        <p:spPr>
          <a:xfrm>
            <a:off x="464941" y="1024129"/>
            <a:ext cx="393007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算法聚类过程演示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38655" y="1703287"/>
            <a:ext cx="7993287" cy="1152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设定聚类中心数量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，采用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随机初始化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个聚类中心。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67163CC-F34F-F6CA-1829-A4192AE9F76F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2" name="标注: 弯曲线形(带强调线) 1">
            <a:extLst>
              <a:ext uri="{FF2B5EF4-FFF2-40B4-BE49-F238E27FC236}">
                <a16:creationId xmlns:a16="http://schemas.microsoft.com/office/drawing/2014/main" id="{CAB378D4-A45B-1FE5-A95B-8BF042981C6A}"/>
              </a:ext>
            </a:extLst>
          </p:cNvPr>
          <p:cNvSpPr/>
          <p:nvPr/>
        </p:nvSpPr>
        <p:spPr>
          <a:xfrm>
            <a:off x="2418735" y="2594791"/>
            <a:ext cx="6010725" cy="834210"/>
          </a:xfrm>
          <a:prstGeom prst="accentCallout2">
            <a:avLst>
              <a:gd name="adj1" fmla="val 48918"/>
              <a:gd name="adj2" fmla="val -1953"/>
              <a:gd name="adj3" fmla="val 48918"/>
              <a:gd name="adj4" fmla="val -8182"/>
              <a:gd name="adj5" fmla="val -39335"/>
              <a:gd name="adj6" fmla="val 7422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随机选择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个不同样本作为聚类初始中心，或采用等间距、网格化特征空间设定聚类初始中心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4F5204-B132-3502-8B87-0F0407ABA76D}"/>
              </a:ext>
            </a:extLst>
          </p:cNvPr>
          <p:cNvSpPr/>
          <p:nvPr/>
        </p:nvSpPr>
        <p:spPr>
          <a:xfrm>
            <a:off x="538655" y="3747158"/>
            <a:ext cx="7993287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计算每个样本点与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个聚类中心的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距离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，将每个样本归属到距离最近的聚类中心，形成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个样本集合。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ACE765-A0B6-329E-CEA6-9AB50C05A7F1}"/>
                  </a:ext>
                </a:extLst>
              </p:cNvPr>
              <p:cNvSpPr txBox="1"/>
              <p:nvPr/>
            </p:nvSpPr>
            <p:spPr>
              <a:xfrm>
                <a:off x="1998575" y="4819731"/>
                <a:ext cx="6533367" cy="1346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1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+…+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𝑚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𝑗</m:t>
                                </m:r>
                                <m:r>
                                  <a:rPr kumimoji="0" lang="en-US" altLang="zh-CN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+mn-ea"/>
                                    <a:cs typeface="+mn-cs"/>
                                  </a:rPr>
                                  <m:t>𝑚</m:t>
                                </m:r>
                              </m:sub>
                              <m:sup/>
                            </m:sSub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)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cs typeface="+mn-cs"/>
                      </a:rPr>
                      <m:t>𝑑</m:t>
                    </m:r>
                    <m:d>
                      <m:d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Times New Roman" panose="02020603050405020304" pitchFamily="18" charset="0"/>
                  </a:rPr>
                  <a:t>值越小，表示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Times New Roman" panose="02020603050405020304" pitchFamily="18" charset="0"/>
                  </a:rPr>
                  <a:t>越相似；反之越不相似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ACE765-A0B6-329E-CEA6-9AB50C05A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575" y="4819731"/>
                <a:ext cx="6533367" cy="1346266"/>
              </a:xfrm>
              <a:prstGeom prst="rect">
                <a:avLst/>
              </a:prstGeom>
              <a:blipFill>
                <a:blip r:embed="rId3"/>
                <a:stretch>
                  <a:fillRect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122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2D67C3-0606-440D-89FB-E3F0E16A8CA7}"/>
              </a:ext>
            </a:extLst>
          </p:cNvPr>
          <p:cNvSpPr/>
          <p:nvPr/>
        </p:nvSpPr>
        <p:spPr>
          <a:xfrm>
            <a:off x="464941" y="1024129"/>
            <a:ext cx="393007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算法聚类过程演示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38655" y="1703287"/>
            <a:ext cx="7993287" cy="171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计算每个样本集合的平均值，即每个样本集合中所有样本特征向量的各维平均值，得到平均特征向量，以此作为新的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个聚类中心。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67163CC-F34F-F6CA-1829-A4192AE9F76F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4F5204-B132-3502-8B87-0F0407ABA76D}"/>
              </a:ext>
            </a:extLst>
          </p:cNvPr>
          <p:cNvSpPr/>
          <p:nvPr/>
        </p:nvSpPr>
        <p:spPr>
          <a:xfrm>
            <a:off x="538655" y="3618119"/>
            <a:ext cx="7993287" cy="171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重复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和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Step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，直到中心位置不再变化为止，最后的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个聚类中心和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个样本集合即为所求结果。</a:t>
            </a:r>
          </a:p>
        </p:txBody>
      </p:sp>
    </p:spTree>
    <p:extLst>
      <p:ext uri="{BB962C8B-B14F-4D97-AF65-F5344CB8AC3E}">
        <p14:creationId xmlns:p14="http://schemas.microsoft.com/office/powerpoint/2010/main" val="35058757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6A300084-DFA3-084C-B2F2-40059E9D0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4" y="99620"/>
            <a:ext cx="6780609" cy="90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rPr>
              <a:t>  提纲</a:t>
            </a:r>
          </a:p>
        </p:txBody>
      </p:sp>
      <p:sp>
        <p:nvSpPr>
          <p:cNvPr id="22" name="矩形 7"/>
          <p:cNvSpPr>
            <a:spLocks noChangeArrowheads="1"/>
          </p:cNvSpPr>
          <p:nvPr/>
        </p:nvSpPr>
        <p:spPr bwMode="auto">
          <a:xfrm>
            <a:off x="189780" y="1770298"/>
            <a:ext cx="7200000" cy="609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一、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均值聚类</a:t>
            </a:r>
          </a:p>
        </p:txBody>
      </p:sp>
      <p:sp>
        <p:nvSpPr>
          <p:cNvPr id="2" name="矩形 1"/>
          <p:cNvSpPr/>
          <p:nvPr/>
        </p:nvSpPr>
        <p:spPr>
          <a:xfrm>
            <a:off x="633470" y="5611382"/>
            <a:ext cx="7629180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吴飞，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人工智能导论：模型与算法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，高等教育出版社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  <a:hlinkClick r:id="rId3"/>
              </a:rPr>
              <a:t>https://www.icourse163.org/course/ZJU-1003377027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89780" y="2906963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二、主成分分析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89780" y="3962747"/>
            <a:ext cx="7200000" cy="565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三、特征人脸方法</a:t>
            </a:r>
          </a:p>
        </p:txBody>
      </p:sp>
    </p:spTree>
    <p:extLst>
      <p:ext uri="{BB962C8B-B14F-4D97-AF65-F5344CB8AC3E}">
        <p14:creationId xmlns:p14="http://schemas.microsoft.com/office/powerpoint/2010/main" val="1808346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K-means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聚类举例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83402B-D522-83E2-3ED1-448DF5FE995E}"/>
              </a:ext>
            </a:extLst>
          </p:cNvPr>
          <p:cNvSpPr/>
          <p:nvPr/>
        </p:nvSpPr>
        <p:spPr>
          <a:xfrm>
            <a:off x="538655" y="1703287"/>
            <a:ext cx="7993287" cy="339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以鸢尾花分类实例演示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K-means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聚类算法。鸢尾花数据集共收集三类鸢尾花，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Setosa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Versicolour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Virginica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150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条记录，每类各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50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条记录，每条记录对应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项特征：花萼长度、花萼宽度、花瓣长度、花瓣宽度，通过这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个特征预测该鸢尾花属于哪一品种。</a:t>
            </a:r>
          </a:p>
        </p:txBody>
      </p:sp>
    </p:spTree>
    <p:extLst>
      <p:ext uri="{BB962C8B-B14F-4D97-AF65-F5344CB8AC3E}">
        <p14:creationId xmlns:p14="http://schemas.microsoft.com/office/powerpoint/2010/main" val="1879164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K-means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聚类举例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83402B-D522-83E2-3ED1-448DF5FE995E}"/>
              </a:ext>
            </a:extLst>
          </p:cNvPr>
          <p:cNvSpPr/>
          <p:nvPr/>
        </p:nvSpPr>
        <p:spPr>
          <a:xfrm>
            <a:off x="538655" y="1703287"/>
            <a:ext cx="7993287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聚类前，需对数据集进行分析，包括数据量级、是否有缺失值、数据属性的数据类型，还有各个属性的极值、均值、分布等汇总统计指标。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A8E6E9-8D85-B901-9AD1-74F08450DAAC}"/>
              </a:ext>
            </a:extLst>
          </p:cNvPr>
          <p:cNvSpPr/>
          <p:nvPr/>
        </p:nvSpPr>
        <p:spPr>
          <a:xfrm>
            <a:off x="538654" y="3504034"/>
            <a:ext cx="7993287" cy="171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为了便于观察，从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个特征中选择萼长、萼宽两个属性进行聚类。首先，绘图观察三类鸢尾花在萼长和萼宽上的散步图。如下图所示：</a:t>
            </a:r>
          </a:p>
        </p:txBody>
      </p:sp>
    </p:spTree>
    <p:extLst>
      <p:ext uri="{BB962C8B-B14F-4D97-AF65-F5344CB8AC3E}">
        <p14:creationId xmlns:p14="http://schemas.microsoft.com/office/powerpoint/2010/main" val="17156435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K-means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聚类举例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39D318-89DB-C0F1-10E8-4F96F1904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5" y="1737964"/>
            <a:ext cx="6312309" cy="42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303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K-means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聚类举例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83402B-D522-83E2-3ED1-448DF5FE995E}"/>
              </a:ext>
            </a:extLst>
          </p:cNvPr>
          <p:cNvSpPr/>
          <p:nvPr/>
        </p:nvSpPr>
        <p:spPr>
          <a:xfrm>
            <a:off x="538655" y="1636921"/>
            <a:ext cx="7926919" cy="59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设聚类中心数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K=3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，聚类后的结果如图所示：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A8E6E9-8D85-B901-9AD1-74F08450DAAC}"/>
              </a:ext>
            </a:extLst>
          </p:cNvPr>
          <p:cNvSpPr/>
          <p:nvPr/>
        </p:nvSpPr>
        <p:spPr>
          <a:xfrm>
            <a:off x="6452804" y="2446620"/>
            <a:ext cx="2020530" cy="2921505"/>
          </a:xfrm>
          <a:prstGeom prst="rect">
            <a:avLst/>
          </a:prstGeom>
          <a:solidFill>
            <a:srgbClr val="FFE1E1"/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聚类效果不理想，为改进效果，选择鸢尾花最后两个特征重新聚类，如下图所示。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601115-24F2-C0C8-FE02-8554D7CBA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6" y="2446620"/>
            <a:ext cx="5442539" cy="36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108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CA84D5F-594D-A768-0D0B-BDAD9AB123B3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60538B-9887-BE96-3BE9-3A5CA6568DBD}"/>
              </a:ext>
            </a:extLst>
          </p:cNvPr>
          <p:cNvSpPr/>
          <p:nvPr/>
        </p:nvSpPr>
        <p:spPr>
          <a:xfrm>
            <a:off x="464942" y="1024129"/>
            <a:ext cx="394482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K-means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聚类举例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BA5251-69B7-08E7-C83A-461B11DB62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43" y="1833828"/>
            <a:ext cx="6150714" cy="40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2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10778" y="1052813"/>
            <a:ext cx="8122444" cy="241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层次聚类算法不同于</a:t>
            </a:r>
            <a:r>
              <a:rPr kumimoji="0" lang="en-US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K-Means</a:t>
            </a:r>
            <a:r>
              <a:rPr kumimoji="0" lang="zh-CN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聚类算法，它在初始</a:t>
            </a:r>
            <a:r>
              <a:rPr kumimoji="0" lang="en-US" altLang="zh-CN" sz="26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K</a:t>
            </a:r>
            <a:r>
              <a:rPr kumimoji="0" lang="zh-CN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值和初始聚类中心点的选择上没有预设要求，并且可以将数据间的相似关系以树形结构显示。层次聚类算法根据层次分解的顺序分为：自底向上和自顶向下。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CD7B95-0A7A-DF69-9BE4-46DDD51C0182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层次聚类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320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10778" y="1052813"/>
            <a:ext cx="8122444" cy="2637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6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自底而上：</a:t>
            </a:r>
            <a:r>
              <a:rPr kumimoji="0" lang="zh-CN" altLang="en-US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从每个个体开始，将每个个体视为一个类，计算各类间的距离，每次将距离最近的类合并到同一个新类</a:t>
            </a:r>
            <a:r>
              <a:rPr kumimoji="0" lang="zh-CN" altLang="zh-CN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。</a:t>
            </a:r>
            <a:r>
              <a:rPr kumimoji="0" lang="zh-CN" altLang="en-US" sz="2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然后，再计算新类与新类之间的距离，将距离最近的新类合并为一个大类。不停合并，直到最后形成一个整个类。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CD7B95-0A7A-DF69-9BE4-46DDD51C0182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层次聚类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3F7F90-8666-0FA4-D140-023AF7B244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16" y="3319145"/>
            <a:ext cx="5114925" cy="201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F7C7A8-3EDC-C9B4-806C-B52A2A8D1CE1}"/>
              </a:ext>
            </a:extLst>
          </p:cNvPr>
          <p:cNvSpPr txBox="1"/>
          <p:nvPr/>
        </p:nvSpPr>
        <p:spPr>
          <a:xfrm>
            <a:off x="4203290" y="5605132"/>
            <a:ext cx="37177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自底向上的层次聚类示意图</a:t>
            </a:r>
          </a:p>
        </p:txBody>
      </p:sp>
    </p:spTree>
    <p:extLst>
      <p:ext uri="{BB962C8B-B14F-4D97-AF65-F5344CB8AC3E}">
        <p14:creationId xmlns:p14="http://schemas.microsoft.com/office/powerpoint/2010/main" val="4593424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510778" y="1052813"/>
            <a:ext cx="8122444" cy="388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自顶向下：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一开始所有个体都属于一个类，然后根据规则排除异己，最后每个个体都成为一个类。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上述两种方法并无优劣之分，在实际应用中根据数据的特点以及想得到的类，考虑具体哪种方法计算时所花费的时间少，数据不同时间也会相应不同。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CD7B95-0A7A-DF69-9BE4-46DDD51C0182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层次聚类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667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2D67C3-0606-440D-89FB-E3F0E16A8CA7}"/>
              </a:ext>
            </a:extLst>
          </p:cNvPr>
          <p:cNvSpPr/>
          <p:nvPr/>
        </p:nvSpPr>
        <p:spPr>
          <a:xfrm>
            <a:off x="413323" y="953198"/>
            <a:ext cx="4572000" cy="63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层次聚类举例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621E8C-0DA1-4B22-B824-8E7A178C8B54}"/>
              </a:ext>
            </a:extLst>
          </p:cNvPr>
          <p:cNvSpPr/>
          <p:nvPr/>
        </p:nvSpPr>
        <p:spPr>
          <a:xfrm>
            <a:off x="623337" y="1784325"/>
            <a:ext cx="7950994" cy="11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现采集到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7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种不同植物的侧面高度和宽度数据，现利用自底而上层次聚类算法进行聚类。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391F081-0E7E-448A-846F-C3C18A708023}"/>
              </a:ext>
            </a:extLst>
          </p:cNvPr>
          <p:cNvGraphicFramePr>
            <a:graphicFrameLocks noGrp="1"/>
          </p:cNvGraphicFramePr>
          <p:nvPr/>
        </p:nvGraphicFramePr>
        <p:xfrm>
          <a:off x="761591" y="3114819"/>
          <a:ext cx="7674486" cy="1833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6090">
                  <a:extLst>
                    <a:ext uri="{9D8B030D-6E8A-4147-A177-3AD203B41FA5}">
                      <a16:colId xmlns:a16="http://schemas.microsoft.com/office/drawing/2014/main" val="643064229"/>
                    </a:ext>
                  </a:extLst>
                </a:gridCol>
                <a:gridCol w="822334">
                  <a:extLst>
                    <a:ext uri="{9D8B030D-6E8A-4147-A177-3AD203B41FA5}">
                      <a16:colId xmlns:a16="http://schemas.microsoft.com/office/drawing/2014/main" val="1841404502"/>
                    </a:ext>
                  </a:extLst>
                </a:gridCol>
                <a:gridCol w="821371">
                  <a:extLst>
                    <a:ext uri="{9D8B030D-6E8A-4147-A177-3AD203B41FA5}">
                      <a16:colId xmlns:a16="http://schemas.microsoft.com/office/drawing/2014/main" val="1325671590"/>
                    </a:ext>
                  </a:extLst>
                </a:gridCol>
                <a:gridCol w="822334">
                  <a:extLst>
                    <a:ext uri="{9D8B030D-6E8A-4147-A177-3AD203B41FA5}">
                      <a16:colId xmlns:a16="http://schemas.microsoft.com/office/drawing/2014/main" val="4114784947"/>
                    </a:ext>
                  </a:extLst>
                </a:gridCol>
                <a:gridCol w="821371">
                  <a:extLst>
                    <a:ext uri="{9D8B030D-6E8A-4147-A177-3AD203B41FA5}">
                      <a16:colId xmlns:a16="http://schemas.microsoft.com/office/drawing/2014/main" val="3720699722"/>
                    </a:ext>
                  </a:extLst>
                </a:gridCol>
                <a:gridCol w="822334">
                  <a:extLst>
                    <a:ext uri="{9D8B030D-6E8A-4147-A177-3AD203B41FA5}">
                      <a16:colId xmlns:a16="http://schemas.microsoft.com/office/drawing/2014/main" val="1081061718"/>
                    </a:ext>
                  </a:extLst>
                </a:gridCol>
                <a:gridCol w="821371">
                  <a:extLst>
                    <a:ext uri="{9D8B030D-6E8A-4147-A177-3AD203B41FA5}">
                      <a16:colId xmlns:a16="http://schemas.microsoft.com/office/drawing/2014/main" val="3451131791"/>
                    </a:ext>
                  </a:extLst>
                </a:gridCol>
                <a:gridCol w="967281">
                  <a:extLst>
                    <a:ext uri="{9D8B030D-6E8A-4147-A177-3AD203B41FA5}">
                      <a16:colId xmlns:a16="http://schemas.microsoft.com/office/drawing/2014/main" val="128123130"/>
                    </a:ext>
                  </a:extLst>
                </a:gridCol>
              </a:tblGrid>
              <a:tr h="591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编号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4471008"/>
                  </a:ext>
                </a:extLst>
              </a:tr>
              <a:tr h="6338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高度（米）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177166370"/>
                  </a:ext>
                </a:extLst>
              </a:tr>
              <a:tr h="6074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0">
                          <a:effectLst/>
                          <a:latin typeface="+mn-ea"/>
                          <a:ea typeface="+mn-ea"/>
                        </a:rPr>
                        <a:t>宽度（米）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2.2</a:t>
                      </a:r>
                      <a:r>
                        <a:rPr lang="en-US" sz="2400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28264969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8DFB4F0F-70FE-3E75-229B-61F8AA2C3965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层次聚类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54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7D512FC-BB55-444F-845F-FD8C05B2D6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87" y="2569861"/>
            <a:ext cx="4151439" cy="347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063832-B930-4201-80CF-CF6F40810109}"/>
              </a:ext>
            </a:extLst>
          </p:cNvPr>
          <p:cNvSpPr txBox="1"/>
          <p:nvPr/>
        </p:nvSpPr>
        <p:spPr>
          <a:xfrm>
            <a:off x="541213" y="1697993"/>
            <a:ext cx="8086593" cy="4345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计算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7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个样本间的欧氏距离，距离最近的样本分到一起；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计算四个类的中心（除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4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号样本外），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计算四个类中心的两两距离，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将最近的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A4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集聚成新类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B1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；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计算新类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B1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的中心，计算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A2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、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A3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B1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类中心的两两距离，将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最近的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A2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B1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类集聚成新类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C1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；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最后将剩下的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C1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A3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类集聚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成一个整体类。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DFB4F0F-70FE-3E75-229B-61F8AA2C3965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层次聚类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95304F-01A0-6A0B-5960-AF9D9D63CEB0}"/>
              </a:ext>
            </a:extLst>
          </p:cNvPr>
          <p:cNvSpPr/>
          <p:nvPr/>
        </p:nvSpPr>
        <p:spPr>
          <a:xfrm>
            <a:off x="413323" y="953198"/>
            <a:ext cx="4572000" cy="63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层次聚类举例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5507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3" y="147634"/>
            <a:ext cx="7507706" cy="657727"/>
          </a:xfrm>
        </p:spPr>
        <p:txBody>
          <a:bodyPr/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无监督学习</a:t>
            </a:r>
          </a:p>
        </p:txBody>
      </p:sp>
      <p:sp>
        <p:nvSpPr>
          <p:cNvPr id="5" name="矩形 4"/>
          <p:cNvSpPr/>
          <p:nvPr/>
        </p:nvSpPr>
        <p:spPr>
          <a:xfrm>
            <a:off x="598792" y="1138722"/>
            <a:ext cx="7962648" cy="505426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2385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现实生活中常会遇到这样的问题：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缺乏足够的先验知识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，难以人工标注类别或进行人工类别标注成本太高。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32385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根据类别未知（没有被标注）的训练样本解决模式识别中的各种问题，称为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无监督学习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32385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无监督学习：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从无标注的数据中学习数据的统计规律（或内在结构）的机器学习，包括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聚类、降维、概率估计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32385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无监督学习用于数据分析或监督学习的前处理。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68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1" y="1040509"/>
            <a:ext cx="7869635" cy="257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根据样本的密度分布进行聚类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，</a:t>
            </a:r>
            <a:r>
              <a:rPr kumimoji="0" lang="zh-CN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密度聚类从样本密度的角度出来，来考查样本之间的可连接性，并基于可连接样本不断扩展聚类簇，以获得最终的聚类结果。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grpSp>
        <p:nvGrpSpPr>
          <p:cNvPr id="9" name="画布 149">
            <a:extLst>
              <a:ext uri="{FF2B5EF4-FFF2-40B4-BE49-F238E27FC236}">
                <a16:creationId xmlns:a16="http://schemas.microsoft.com/office/drawing/2014/main" id="{F2509DE3-3274-4FFA-B712-CB3AF29F2F1B}"/>
              </a:ext>
            </a:extLst>
          </p:cNvPr>
          <p:cNvGrpSpPr/>
          <p:nvPr/>
        </p:nvGrpSpPr>
        <p:grpSpPr>
          <a:xfrm>
            <a:off x="2280826" y="3429000"/>
            <a:ext cx="5882765" cy="2814469"/>
            <a:chOff x="0" y="0"/>
            <a:chExt cx="5274310" cy="252691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4FE879-6D73-49E3-8525-6203E73D518B}"/>
                </a:ext>
              </a:extLst>
            </p:cNvPr>
            <p:cNvSpPr/>
            <p:nvPr/>
          </p:nvSpPr>
          <p:spPr>
            <a:xfrm>
              <a:off x="0" y="0"/>
              <a:ext cx="5274310" cy="2480310"/>
            </a:xfrm>
            <a:prstGeom prst="rect">
              <a:avLst/>
            </a:prstGeom>
            <a:noFill/>
          </p:spPr>
        </p:sp>
        <p:sp>
          <p:nvSpPr>
            <p:cNvPr id="11" name="文本框 152">
              <a:extLst>
                <a:ext uri="{FF2B5EF4-FFF2-40B4-BE49-F238E27FC236}">
                  <a16:creationId xmlns:a16="http://schemas.microsoft.com/office/drawing/2014/main" id="{EFD04483-B5AE-4A02-B504-688A40247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650" y="2163099"/>
              <a:ext cx="1577491" cy="346115"/>
            </a:xfrm>
            <a:prstGeom prst="rect">
              <a:avLst/>
            </a:prstGeom>
            <a:solidFill>
              <a:schemeClr val="lt1">
                <a:lumMod val="100000"/>
                <a:lumOff val="0"/>
              </a:schemeClr>
            </a:solidFill>
            <a:ln w="6350">
              <a:solidFill>
                <a:schemeClr val="bg1">
                  <a:lumMod val="10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pPr marL="0" marR="0" lvl="0" indent="200025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密度可达示意图</a:t>
              </a:r>
            </a:p>
          </p:txBody>
        </p:sp>
        <p:sp>
          <p:nvSpPr>
            <p:cNvPr id="12" name="文本框 158">
              <a:extLst>
                <a:ext uri="{FF2B5EF4-FFF2-40B4-BE49-F238E27FC236}">
                  <a16:creationId xmlns:a16="http://schemas.microsoft.com/office/drawing/2014/main" id="{63112F4F-0E65-4EE8-81C2-620BBBA40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8304" y="2171299"/>
              <a:ext cx="2457405" cy="355616"/>
            </a:xfrm>
            <a:prstGeom prst="rect">
              <a:avLst/>
            </a:prstGeom>
            <a:solidFill>
              <a:schemeClr val="lt1">
                <a:lumMod val="100000"/>
                <a:lumOff val="0"/>
              </a:schemeClr>
            </a:solidFill>
            <a:ln w="6350">
              <a:solidFill>
                <a:schemeClr val="bg1">
                  <a:lumMod val="10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t" anchorCtr="0" upright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密度相连示意图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CA2770C-3E75-4FF0-B86C-31CBEB079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44137"/>
              <a:ext cx="1311215" cy="1277961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4FB591D-A311-4FE8-B4F3-7C5D4D76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05" y="207034"/>
              <a:ext cx="1319841" cy="1366035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658535C-0E4D-4718-A7DA-2E79E42851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52101" y="1209354"/>
              <a:ext cx="461701" cy="273112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91D0AD8-81F6-4DFB-BB0C-5251AA8F17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87302" y="873939"/>
              <a:ext cx="422401" cy="283813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A6403F4-4263-4FF4-B30A-9B84F599F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306" y="755333"/>
              <a:ext cx="1226202" cy="1226154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652FFA1-F032-48B5-BE62-25D8E4BF0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3905" y="855038"/>
              <a:ext cx="1226202" cy="1226154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76AD459-7E43-4C7C-AB41-3DAB7B371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3505" y="239811"/>
              <a:ext cx="1226202" cy="1226254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0D3B01D-B0D3-45A5-B511-DAA3083FE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707" y="449820"/>
              <a:ext cx="1226202" cy="1226254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76B4B8E-4CE0-4538-BE1D-83C769B25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808" y="0"/>
              <a:ext cx="1226202" cy="1226254"/>
            </a:xfrm>
            <a:prstGeom prst="ellipse">
              <a:avLst/>
            </a:prstGeom>
            <a:noFill/>
            <a:ln w="12700">
              <a:solidFill>
                <a:schemeClr val="dk1">
                  <a:lumMod val="5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F3351DF-A9E8-4358-BD96-DA6ED6CD9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506" y="796735"/>
              <a:ext cx="96500" cy="97204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5EE49F5-67D3-4149-A008-8A8F5ADA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1106" y="1446864"/>
              <a:ext cx="96500" cy="9710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1F5C49-E12C-44CA-9385-4209A8E65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107" y="1211254"/>
              <a:ext cx="96500" cy="97104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5067C4F-A7BF-4302-ADFA-0D90A4B03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808" y="1003545"/>
              <a:ext cx="96500" cy="9720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7F57B2E-A439-4A56-BFC9-3C286EC17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9" y="541524"/>
              <a:ext cx="96500" cy="97204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76BE1FE-5A7B-47F8-A473-CBF8B77D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05" y="649929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410D90E-FF3D-434C-9685-0EC31EEB5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706" y="1310058"/>
              <a:ext cx="966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7280E99-C3F2-4F6F-BD1E-B0C8AE09C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0006" y="768234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94D3D4B-5C69-4BA2-81CD-E855537A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1106" y="638628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5F53BC5-46CA-44E2-A6AF-2071C12E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207" y="1371261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65BB5AE-3A13-4724-8933-9967AB5EB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509" y="490522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D9260E-0AF5-4373-8364-404CEE3DC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710" y="1561969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B5FD433-12C1-4994-9F39-607A25B52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408" y="1163952"/>
              <a:ext cx="966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AAE04B8-0AF0-4B6E-AB28-5F9BE287E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309" y="844237"/>
              <a:ext cx="966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79E9329-6CEC-48F4-8849-E23C8DD81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75607" y="1086148"/>
              <a:ext cx="485201" cy="172708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89E3D28-7693-4699-9B48-6000F92D49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230008" y="624328"/>
              <a:ext cx="368801" cy="406318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C85157C-1556-43FE-8F61-E5867124C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09806" y="1290657"/>
              <a:ext cx="453401" cy="198109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94A0609-4C38-4147-9A3E-6E111D6EA0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038806" y="893740"/>
              <a:ext cx="40500" cy="552825"/>
            </a:xfrm>
            <a:prstGeom prst="straightConnector1">
              <a:avLst/>
            </a:prstGeom>
            <a:noFill/>
            <a:ln w="22225" cap="rnd">
              <a:solidFill>
                <a:schemeClr val="tx1">
                  <a:lumMod val="100000"/>
                  <a:lumOff val="0"/>
                </a:schemeClr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CF62260-0B7B-4D9E-885A-6B5665B0A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508" y="844137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53F3AAC-0F2A-4CB5-84BE-F7144B7F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807" y="1342860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2D73F8D-D845-4514-AAE7-40ACCA964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307" y="1083948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FB27308-AB90-411E-9EDE-077C05325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306" y="1540368"/>
              <a:ext cx="966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4C0800E-0EE4-4626-A8E8-87657962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506" y="1630772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EF22CF0-472D-471F-8BB4-2C682E68D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707" y="264112"/>
              <a:ext cx="966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24300CF-64F8-44CA-9C6A-1778A30F0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209" y="587626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8D33EED-7289-4F7F-98B9-1118EDAD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108" y="1211654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69C4A97-6B80-41AB-9DA1-895F68AED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809" y="377017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B1DC0BC-E9EB-493B-AEFC-4782D6049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703" y="1573070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34B67B39-B432-4072-94CB-9A8D1417D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003" y="851738"/>
              <a:ext cx="966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DBBDA4C-F622-45A8-8C15-D4F536C0A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903" y="614227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B2292B3-2063-4104-9A56-658CF618D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503" y="754533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AB7803C-195C-4E91-8352-2CCBA25AC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702" y="1321159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FBBE137-C422-4E2F-BE0B-3A1019961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01" y="1321159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D1CF346-4152-4EF7-9BA5-50F8D1CE4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01" y="1557869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3BF2934-878B-4ED8-8039-6E2B2985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301" y="1557869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6107224-2EFD-4912-BCA4-443B39881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01" y="1203053"/>
              <a:ext cx="965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08981E1-2BD7-479A-8F12-71094114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102" y="1198753"/>
              <a:ext cx="96600" cy="972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761C0655-4EE6-4337-B6BB-CCBC3EB6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802" y="993944"/>
              <a:ext cx="96500" cy="97104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126D674-10CE-4C99-A8ED-C7022AE06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01" y="1444964"/>
              <a:ext cx="96500" cy="9650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ADF1915-9F34-45D8-B477-D5D70A8C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802" y="1140651"/>
              <a:ext cx="96500" cy="96504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F92CFAA-5D88-450D-AAA2-DB7C38469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803" y="807936"/>
              <a:ext cx="96500" cy="96504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accent1">
                  <a:lumMod val="50000"/>
                  <a:lumOff val="0"/>
                </a:schemeClr>
              </a:solidFill>
              <a:miter lim="800000"/>
              <a:headEnd/>
              <a:tailEnd/>
            </a:ln>
          </p:spPr>
          <p:txBody>
            <a:bodyPr rot="0" vert="horz" wrap="square" lIns="68580" tIns="34290" rIns="68580" bIns="34290" anchor="ctr" anchorCtr="0" upright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endParaRPr>
            </a:p>
          </p:txBody>
        </p:sp>
      </p:grp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656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1" y="1040509"/>
            <a:ext cx="7869635" cy="451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算法优点：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1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）不需要预置集群的数量；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2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）将离群值认定为噪声，而层次聚类将差异性很大的数据点置于同一集群；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3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）能够很好的找到任意尺寸、任意形状的集群。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算法缺点：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Times New Roman" panose="02020603050405020304" pitchFamily="18" charset="0"/>
              </a:rPr>
              <a:t> 当集群密度变化时，表现不好。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437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1" y="1040509"/>
            <a:ext cx="7869635" cy="388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算法参数：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1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半径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         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两个样本之间的最大距离，即扫描半径。</a:t>
            </a:r>
            <a:endParaRPr kumimoji="0" lang="en-US" altLang="zh-CN" sz="2800" b="0" i="1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2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密度阈值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MinPts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         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以核心点为圆心，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为半径的圆中的最小样本数。</a:t>
            </a:r>
            <a:endParaRPr kumimoji="0" lang="en-US" altLang="zh-CN" sz="2800" b="0" i="1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922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1" y="1040509"/>
            <a:ext cx="7869635" cy="518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算法步骤：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1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）以每一个数据点为圆心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，以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为半径画一圆，称为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的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邻域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。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2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）对所画圆内包含的点进行计数。若一个圆内的点数超过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MinPts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，则将该圆心记为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核心点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；若某个点的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邻域内点的个数小于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MinPts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但落在核心点的邻域内，则称该点为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边界点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，既不是核心点也不是边界点的点是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噪声点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037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F23BE1-F694-67C3-A431-BEE6ACDE5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1"/>
          <a:stretch/>
        </p:blipFill>
        <p:spPr>
          <a:xfrm>
            <a:off x="3592497" y="1434005"/>
            <a:ext cx="5219664" cy="4598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B39EE8-30A4-B716-4992-66941A2E2E71}"/>
              </a:ext>
            </a:extLst>
          </p:cNvPr>
          <p:cNvSpPr txBox="1"/>
          <p:nvPr/>
        </p:nvSpPr>
        <p:spPr>
          <a:xfrm>
            <a:off x="637181" y="1040509"/>
            <a:ext cx="3035167" cy="388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算法步骤：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2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）对所画圆内包含的点进行计数。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核心点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边界点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噪声点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54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2" y="1040509"/>
            <a:ext cx="3131032" cy="5181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算法步骤：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3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）核心点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的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eps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邻域内的所有点都是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的直接密度直达；若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j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由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密度直达，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k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由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j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密度直达，则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k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由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密度可达。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1DA7C7-F5AF-7B47-73B8-92537E45E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12"/>
          <a:stretch/>
        </p:blipFill>
        <p:spPr>
          <a:xfrm>
            <a:off x="4167176" y="1526456"/>
            <a:ext cx="4221810" cy="36092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497CB8-552D-7D04-BCE1-4375C8873C0F}"/>
              </a:ext>
            </a:extLst>
          </p:cNvPr>
          <p:cNvSpPr txBox="1"/>
          <p:nvPr/>
        </p:nvSpPr>
        <p:spPr>
          <a:xfrm>
            <a:off x="5122898" y="5395179"/>
            <a:ext cx="280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密度可达示意图</a:t>
            </a:r>
          </a:p>
        </p:txBody>
      </p:sp>
    </p:spTree>
    <p:extLst>
      <p:ext uri="{BB962C8B-B14F-4D97-AF65-F5344CB8AC3E}">
        <p14:creationId xmlns:p14="http://schemas.microsoft.com/office/powerpoint/2010/main" val="7749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637182" y="1040509"/>
            <a:ext cx="3131032" cy="453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算法步骤：</a:t>
            </a:r>
            <a:endParaRPr kumimoji="0" lang="en-US" altLang="zh-CN" sz="2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黑体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（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4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）对于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k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，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en-US" altLang="zh-CN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 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j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都可以由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k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密度可达，则称</a:t>
            </a:r>
            <a:r>
              <a:rPr kumimoji="0" lang="en-US" altLang="zh-CN" sz="28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i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和</a:t>
            </a:r>
            <a:r>
              <a:rPr kumimoji="0" lang="en-US" altLang="zh-CN" sz="2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1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j</a:t>
            </a:r>
            <a:r>
              <a:rPr kumimoji="0" lang="zh-CN" altLang="en-U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Times New Roman" panose="02020603050405020304" pitchFamily="18" charset="0"/>
              </a:rPr>
              <a:t>密度相连。将密度相连的点连接在一起，就形成了聚类簇。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497CB8-552D-7D04-BCE1-4375C8873C0F}"/>
              </a:ext>
            </a:extLst>
          </p:cNvPr>
          <p:cNvSpPr txBox="1"/>
          <p:nvPr/>
        </p:nvSpPr>
        <p:spPr>
          <a:xfrm>
            <a:off x="4786548" y="5134014"/>
            <a:ext cx="280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密度相连示意图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DEDD2A-43ED-AD46-A07C-C6F2E8089E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4"/>
          <a:stretch/>
        </p:blipFill>
        <p:spPr>
          <a:xfrm>
            <a:off x="3980233" y="1639277"/>
            <a:ext cx="4448470" cy="3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576C356-0B63-4FAA-9926-8807F6AE795E}"/>
              </a:ext>
            </a:extLst>
          </p:cNvPr>
          <p:cNvSpPr txBox="1"/>
          <p:nvPr/>
        </p:nvSpPr>
        <p:spPr>
          <a:xfrm>
            <a:off x="598810" y="1114251"/>
            <a:ext cx="7946379" cy="481772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若一个点的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eps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邻域内的点的总数小于阈值，则该点是低密度点；若大于阈值，则该点是高密度点。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若一个高密度点在另外一个高密度点的邻域内，直接把这两个高密度点相连，这是核心点。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若一个低密度点在高密度点的邻域内，将低密度点连在距离它最近的高密度点上，这是边界点。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不在任何高密度点的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eps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邻域内的低密度点，是异常点。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83429B20-BB6F-1A43-C3C7-338D60DB0591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基于密度的聚类算法（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DBSCAN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1731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3" y="147634"/>
            <a:ext cx="7507706" cy="657727"/>
          </a:xfrm>
        </p:spPr>
        <p:txBody>
          <a:bodyPr/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无监督学习</a:t>
            </a:r>
          </a:p>
        </p:txBody>
      </p:sp>
      <p:sp>
        <p:nvSpPr>
          <p:cNvPr id="5" name="矩形 4"/>
          <p:cNvSpPr/>
          <p:nvPr/>
        </p:nvSpPr>
        <p:spPr>
          <a:xfrm>
            <a:off x="598792" y="1138722"/>
            <a:ext cx="7962648" cy="16933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2385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基本思想：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对给定数据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（矩阵数据）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进行某种“压缩”，从而找到数据的潜在结构，假定损失最小的压缩得到的结果就是最本质的结构。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3" name="标注: 弯曲线形(带强调线) 2">
            <a:extLst>
              <a:ext uri="{FF2B5EF4-FFF2-40B4-BE49-F238E27FC236}">
                <a16:creationId xmlns:a16="http://schemas.microsoft.com/office/drawing/2014/main" id="{E2F5FFC5-A668-72EA-734B-0C08C7968FB0}"/>
              </a:ext>
            </a:extLst>
          </p:cNvPr>
          <p:cNvSpPr/>
          <p:nvPr/>
        </p:nvSpPr>
        <p:spPr>
          <a:xfrm>
            <a:off x="2794819" y="3218123"/>
            <a:ext cx="5766621" cy="2386264"/>
          </a:xfrm>
          <a:prstGeom prst="accentCallout2">
            <a:avLst>
              <a:gd name="adj1" fmla="val 30917"/>
              <a:gd name="adj2" fmla="val -4199"/>
              <a:gd name="adj3" fmla="val 31535"/>
              <a:gd name="adj4" fmla="val -15762"/>
              <a:gd name="adj5" fmla="val -62787"/>
              <a:gd name="adj6" fmla="val 4932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假设训练数据集由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个样本组成，每个样本是一个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维向量，则训练数据可以由一个矩阵表示，每一行对应一个特征，每一列对应一个样本。</a:t>
            </a:r>
          </a:p>
        </p:txBody>
      </p:sp>
    </p:spTree>
    <p:extLst>
      <p:ext uri="{BB962C8B-B14F-4D97-AF65-F5344CB8AC3E}">
        <p14:creationId xmlns:p14="http://schemas.microsoft.com/office/powerpoint/2010/main" val="20375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3" y="147634"/>
            <a:ext cx="7507706" cy="657727"/>
          </a:xfrm>
        </p:spPr>
        <p:txBody>
          <a:bodyPr/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无监督学习</a:t>
            </a:r>
          </a:p>
        </p:txBody>
      </p:sp>
      <p:sp>
        <p:nvSpPr>
          <p:cNvPr id="5" name="矩形 4"/>
          <p:cNvSpPr/>
          <p:nvPr/>
        </p:nvSpPr>
        <p:spPr>
          <a:xfrm>
            <a:off x="598792" y="1138722"/>
            <a:ext cx="7962648" cy="422481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23850" marR="0" lvl="0" indent="-34290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发掘数据的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纵向结构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，把相似的样本聚到同一类，即对数据进行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聚类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323850" marR="0" lvl="0" indent="-34290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发掘数据的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横向结构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，把高维空间的向量转化为低维空间向量，即对数据进行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降维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323850" marR="0" lvl="0" indent="-34290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同时发掘数据的纵向和横向结构，假设数据由含有隐式结构的概率模型生成，就从数据中学习该概率模型。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3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3" y="147634"/>
            <a:ext cx="7507706" cy="657727"/>
          </a:xfrm>
        </p:spPr>
        <p:txBody>
          <a:bodyPr/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无监督学习</a:t>
            </a:r>
          </a:p>
        </p:txBody>
      </p:sp>
      <p:sp>
        <p:nvSpPr>
          <p:cNvPr id="5" name="矩形 4"/>
          <p:cNvSpPr/>
          <p:nvPr/>
        </p:nvSpPr>
        <p:spPr>
          <a:xfrm>
            <a:off x="598792" y="1138722"/>
            <a:ext cx="7962648" cy="482805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23850" marR="0" lvl="0" indent="-34290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聚类（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Clustering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将样本集合中相似的样本（实例）分配到相同的类，不相似的样本分配到不同的类。聚类时，样本通常是欧氏空间中的特征向量，类别未给定，需从数据中自动发现，但类别个数通常事先给定。样本之间的相似度或距离由具体应用决定。若一个样本只能属于一个类，称为硬聚类；若一个样本可以属于多个类，称为软聚类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323" y="147634"/>
            <a:ext cx="7507706" cy="657727"/>
          </a:xfrm>
        </p:spPr>
        <p:txBody>
          <a:bodyPr/>
          <a:lstStyle/>
          <a:p>
            <a:pPr algn="l"/>
            <a:r>
              <a:rPr lang="zh-CN" altLang="en-US" sz="4000" dirty="0"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无监督学习</a:t>
            </a:r>
          </a:p>
        </p:txBody>
      </p:sp>
      <p:sp>
        <p:nvSpPr>
          <p:cNvPr id="5" name="矩形 4"/>
          <p:cNvSpPr/>
          <p:nvPr/>
        </p:nvSpPr>
        <p:spPr>
          <a:xfrm>
            <a:off x="598792" y="1138722"/>
            <a:ext cx="7962648" cy="482805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23850" marR="0" lvl="0" indent="-34290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降维（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Dimensionality Reduction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：将训练数据中的样本（实例）从高维空间转换到低维空间。通过降维，可更好地表示样本数据的结构及样本之间的关系。低维空间不是事先给定，而是从数据中自动发现，其维数通常是事先给定的。从高维到低维的降维中，要保证样本中的信息损失最小。降维分为线性降维和非线性降维。降维可帮助发现数据中隐藏的横向结构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5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72533" y="1441064"/>
                <a:ext cx="7925777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物以类聚，人以群分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(《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战国策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·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齐策三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》)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输入：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个数据（无任何标注信息）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输出：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个聚类结果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目的：将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个数据聚类到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+mn-cs"/>
                  </a:rPr>
                  <a:t>个集合（也称为类簇）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3" y="1441064"/>
                <a:ext cx="7925777" cy="3108543"/>
              </a:xfrm>
              <a:prstGeom prst="rect">
                <a:avLst/>
              </a:prstGeom>
              <a:blipFill>
                <a:blip r:embed="rId2"/>
                <a:stretch>
                  <a:fillRect l="-1308" t="-1961" r="-6154" b="-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96AA29B2-519B-2CC8-724B-E0CEF3A089ED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  <p:extLst>
      <p:ext uri="{BB962C8B-B14F-4D97-AF65-F5344CB8AC3E}">
        <p14:creationId xmlns:p14="http://schemas.microsoft.com/office/powerpoint/2010/main" val="7087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8138B9C-16F5-41BD-BED2-48F40B305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295613"/>
            <a:ext cx="6172200" cy="799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请对下面图形进行分类？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0A64EA6-4335-F6C3-99D4-0FB40CD05BAD}"/>
              </a:ext>
            </a:extLst>
          </p:cNvPr>
          <p:cNvGrpSpPr/>
          <p:nvPr/>
        </p:nvGrpSpPr>
        <p:grpSpPr>
          <a:xfrm>
            <a:off x="1590588" y="1971504"/>
            <a:ext cx="5962823" cy="3718352"/>
            <a:chOff x="1700239" y="2001001"/>
            <a:chExt cx="5962823" cy="371835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A1475FA-9A8A-4660-A5EE-150120ABBC2B}"/>
                </a:ext>
              </a:extLst>
            </p:cNvPr>
            <p:cNvSpPr/>
            <p:nvPr/>
          </p:nvSpPr>
          <p:spPr bwMode="auto">
            <a:xfrm>
              <a:off x="2596997" y="2322766"/>
              <a:ext cx="616343" cy="53994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481360-852E-410A-9914-D652257FC9D3}"/>
                </a:ext>
              </a:extLst>
            </p:cNvPr>
            <p:cNvSpPr/>
            <p:nvPr/>
          </p:nvSpPr>
          <p:spPr bwMode="auto">
            <a:xfrm>
              <a:off x="3845934" y="2500644"/>
              <a:ext cx="1278238" cy="109549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A5BB87F-E7E6-4BB9-854F-F5CA9FBD040B}"/>
                </a:ext>
              </a:extLst>
            </p:cNvPr>
            <p:cNvSpPr/>
            <p:nvPr/>
          </p:nvSpPr>
          <p:spPr bwMode="auto">
            <a:xfrm>
              <a:off x="1700239" y="3469517"/>
              <a:ext cx="846052" cy="423156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8E456FCC-317E-41E6-9661-9B9D6B04197B}"/>
                </a:ext>
              </a:extLst>
            </p:cNvPr>
            <p:cNvSpPr/>
            <p:nvPr/>
          </p:nvSpPr>
          <p:spPr bwMode="auto">
            <a:xfrm>
              <a:off x="5524828" y="2001001"/>
              <a:ext cx="1179912" cy="1424074"/>
            </a:xfrm>
            <a:prstGeom prst="triangl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7257725D-D6DF-45E9-97D9-279271D2EDFE}"/>
                </a:ext>
              </a:extLst>
            </p:cNvPr>
            <p:cNvSpPr/>
            <p:nvPr/>
          </p:nvSpPr>
          <p:spPr bwMode="auto">
            <a:xfrm>
              <a:off x="4572000" y="4214907"/>
              <a:ext cx="865071" cy="1095498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3D20A81-CA46-4CB4-8FB0-8BBE7F273589}"/>
                </a:ext>
              </a:extLst>
            </p:cNvPr>
            <p:cNvSpPr/>
            <p:nvPr/>
          </p:nvSpPr>
          <p:spPr bwMode="auto">
            <a:xfrm>
              <a:off x="5650104" y="4229324"/>
              <a:ext cx="619538" cy="543145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45A96A8-32FB-42DD-9AC3-4ECA59F459CB}"/>
                </a:ext>
              </a:extLst>
            </p:cNvPr>
            <p:cNvSpPr/>
            <p:nvPr/>
          </p:nvSpPr>
          <p:spPr bwMode="auto">
            <a:xfrm>
              <a:off x="2482102" y="4118540"/>
              <a:ext cx="1442114" cy="1288231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6EB75BE-64B1-4515-9BF0-39FE9217FF22}"/>
                </a:ext>
              </a:extLst>
            </p:cNvPr>
            <p:cNvSpPr/>
            <p:nvPr/>
          </p:nvSpPr>
          <p:spPr bwMode="auto">
            <a:xfrm>
              <a:off x="6732639" y="5113816"/>
              <a:ext cx="617989" cy="605537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A78A42A-A0A8-4458-B86E-EF7D89EF1F75}"/>
                </a:ext>
              </a:extLst>
            </p:cNvPr>
            <p:cNvSpPr/>
            <p:nvPr/>
          </p:nvSpPr>
          <p:spPr bwMode="auto">
            <a:xfrm>
              <a:off x="6870349" y="3586303"/>
              <a:ext cx="792713" cy="42315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71BF55C1-D808-1DF3-D099-C12FB9F11775}"/>
              </a:ext>
            </a:extLst>
          </p:cNvPr>
          <p:cNvSpPr txBox="1">
            <a:spLocks/>
          </p:cNvSpPr>
          <p:nvPr/>
        </p:nvSpPr>
        <p:spPr>
          <a:xfrm>
            <a:off x="413323" y="147634"/>
            <a:ext cx="7507706" cy="657727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均值（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K-means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）聚类</a:t>
            </a:r>
          </a:p>
        </p:txBody>
      </p:sp>
    </p:spTree>
    <p:extLst>
      <p:ext uri="{BB962C8B-B14F-4D97-AF65-F5344CB8AC3E}">
        <p14:creationId xmlns:p14="http://schemas.microsoft.com/office/powerpoint/2010/main" val="35893069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白底灰边-Office2010风格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黑体+Time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2253</Words>
  <Application>Microsoft Office PowerPoint</Application>
  <PresentationFormat>全屏显示(4:3)</PresentationFormat>
  <Paragraphs>233</Paragraphs>
  <Slides>37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等线</vt:lpstr>
      <vt:lpstr>方正姚体</vt:lpstr>
      <vt:lpstr>黑体</vt:lpstr>
      <vt:lpstr>华文行楷</vt:lpstr>
      <vt:lpstr>Arial</vt:lpstr>
      <vt:lpstr>Calibri</vt:lpstr>
      <vt:lpstr>Cambria Math</vt:lpstr>
      <vt:lpstr>Times New Roman</vt:lpstr>
      <vt:lpstr>Verdana</vt:lpstr>
      <vt:lpstr>Wingdings</vt:lpstr>
      <vt:lpstr>白底灰边-Office2010风格</vt:lpstr>
      <vt:lpstr>无监督学习</vt:lpstr>
      <vt:lpstr>PowerPoint 演示文稿</vt:lpstr>
      <vt:lpstr>无监督学习</vt:lpstr>
      <vt:lpstr>无监督学习</vt:lpstr>
      <vt:lpstr>无监督学习</vt:lpstr>
      <vt:lpstr>无监督学习</vt:lpstr>
      <vt:lpstr>无监督学习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无监督学习</dc:title>
  <dc:creator>wang jiajing</dc:creator>
  <cp:lastModifiedBy>wang jiajing</cp:lastModifiedBy>
  <cp:revision>1</cp:revision>
  <dcterms:created xsi:type="dcterms:W3CDTF">2022-05-09T08:46:46Z</dcterms:created>
  <dcterms:modified xsi:type="dcterms:W3CDTF">2022-05-09T08:47:25Z</dcterms:modified>
</cp:coreProperties>
</file>